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Thin"/>
      <p:regular r:id="rId35"/>
      <p:bold r:id="rId36"/>
      <p:italic r:id="rId37"/>
      <p:boldItalic r:id="rId38"/>
    </p:embeddedFont>
    <p:embeddedFont>
      <p:font typeface="Roboto Medium"/>
      <p:regular r:id="rId39"/>
      <p:bold r:id="rId40"/>
      <p:italic r:id="rId41"/>
      <p:boldItalic r:id="rId42"/>
    </p:embeddedFont>
    <p:embeddedFont>
      <p:font typeface="Roboto"/>
      <p:regular r:id="rId43"/>
      <p:bold r:id="rId44"/>
      <p:italic r:id="rId45"/>
      <p:boldItalic r:id="rId46"/>
    </p:embeddedFont>
    <p:embeddedFont>
      <p:font typeface="Roboto Light"/>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96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Thin-regular.fntdata"/><Relationship Id="rId34" Type="http://schemas.openxmlformats.org/officeDocument/2006/relationships/slide" Target="slides/slide29.xml"/><Relationship Id="rId37" Type="http://schemas.openxmlformats.org/officeDocument/2006/relationships/font" Target="fonts/RobotoThin-italic.fntdata"/><Relationship Id="rId36" Type="http://schemas.openxmlformats.org/officeDocument/2006/relationships/font" Target="fonts/RobotoThin-bold.fntdata"/><Relationship Id="rId39" Type="http://schemas.openxmlformats.org/officeDocument/2006/relationships/font" Target="fonts/RobotoMedium-regular.fntdata"/><Relationship Id="rId38" Type="http://schemas.openxmlformats.org/officeDocument/2006/relationships/font" Target="fonts/RobotoThin-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regular.fntdata"/><Relationship Id="rId50" Type="http://schemas.openxmlformats.org/officeDocument/2006/relationships/font" Target="fonts/RobotoLight-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1303e42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1303e42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200">
                <a:latin typeface="Roboto"/>
                <a:ea typeface="Roboto"/>
                <a:cs typeface="Roboto"/>
                <a:sym typeface="Roboto"/>
              </a:rPr>
              <a:t>Open a Terminal, and run: </a:t>
            </a:r>
            <a:r>
              <a:rPr lang="en" sz="1000">
                <a:latin typeface="Roboto"/>
                <a:ea typeface="Roboto"/>
                <a:cs typeface="Roboto"/>
                <a:sym typeface="Roboto"/>
              </a:rPr>
              <a:t>start_dvwa</a:t>
            </a:r>
            <a:r>
              <a:rPr lang="en" sz="1200">
                <a:latin typeface="Roboto"/>
                <a:ea typeface="Roboto"/>
                <a:cs typeface="Roboto"/>
                <a:sym typeface="Roboto"/>
              </a:rPr>
              <a:t>.</a:t>
            </a:r>
            <a:endParaRPr sz="1200">
              <a:latin typeface="Roboto"/>
              <a:ea typeface="Roboto"/>
              <a:cs typeface="Roboto"/>
              <a:sym typeface="Roboto"/>
            </a:endParaRPr>
          </a:p>
          <a:p>
            <a:pPr indent="0" lvl="0" marL="0" rtl="0" algn="l">
              <a:lnSpc>
                <a:spcPct val="115000"/>
              </a:lnSpc>
              <a:spcBef>
                <a:spcPts val="1200"/>
              </a:spcBef>
              <a:spcAft>
                <a:spcPts val="0"/>
              </a:spcAft>
              <a:buNone/>
            </a:pPr>
            <a:r>
              <a:rPr lang="en" sz="1200">
                <a:latin typeface="Roboto"/>
                <a:ea typeface="Roboto"/>
                <a:cs typeface="Roboto"/>
                <a:sym typeface="Roboto"/>
              </a:rPr>
              <a:t>Open a browser and navigate to: </a:t>
            </a:r>
            <a:r>
              <a:rPr lang="en" sz="1000">
                <a:latin typeface="Roboto"/>
                <a:ea typeface="Roboto"/>
                <a:cs typeface="Roboto"/>
                <a:sym typeface="Roboto"/>
              </a:rPr>
              <a:t>http://localhost:192.168/setup.php</a:t>
            </a:r>
            <a:endParaRPr sz="1000">
              <a:latin typeface="Roboto"/>
              <a:ea typeface="Roboto"/>
              <a:cs typeface="Roboto"/>
              <a:sym typeface="Roboto"/>
            </a:endParaRPr>
          </a:p>
          <a:p>
            <a:pPr indent="0" lvl="0" marL="0" rtl="0" algn="l">
              <a:lnSpc>
                <a:spcPct val="115000"/>
              </a:lnSpc>
              <a:spcBef>
                <a:spcPts val="1200"/>
              </a:spcBef>
              <a:spcAft>
                <a:spcPts val="0"/>
              </a:spcAft>
              <a:buNone/>
            </a:pPr>
            <a:r>
              <a:rPr lang="en" sz="1200">
                <a:latin typeface="Roboto"/>
                <a:ea typeface="Roboto"/>
                <a:cs typeface="Roboto"/>
                <a:sym typeface="Roboto"/>
              </a:rPr>
              <a:t>Log in with the credentials:</a:t>
            </a:r>
            <a:endParaRPr sz="1200">
              <a:latin typeface="Roboto"/>
              <a:ea typeface="Roboto"/>
              <a:cs typeface="Roboto"/>
              <a:sym typeface="Roboto"/>
            </a:endParaRPr>
          </a:p>
          <a:p>
            <a:pPr indent="-304800" lvl="1" marL="914400" rtl="0" algn="l">
              <a:lnSpc>
                <a:spcPct val="115000"/>
              </a:lnSpc>
              <a:spcBef>
                <a:spcPts val="1200"/>
              </a:spcBef>
              <a:spcAft>
                <a:spcPts val="0"/>
              </a:spcAft>
              <a:buClr>
                <a:srgbClr val="000000"/>
              </a:buClr>
              <a:buSzPts val="1200"/>
              <a:buFont typeface="Roboto"/>
              <a:buChar char="○"/>
            </a:pPr>
            <a:r>
              <a:rPr lang="en" sz="1200">
                <a:latin typeface="Roboto"/>
                <a:ea typeface="Roboto"/>
                <a:cs typeface="Roboto"/>
                <a:sym typeface="Roboto"/>
              </a:rPr>
              <a:t>Username: </a:t>
            </a:r>
            <a:r>
              <a:rPr lang="en" sz="1000">
                <a:latin typeface="Roboto"/>
                <a:ea typeface="Roboto"/>
                <a:cs typeface="Roboto"/>
                <a:sym typeface="Roboto"/>
              </a:rPr>
              <a:t>admin</a:t>
            </a:r>
            <a:endParaRPr sz="1000">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 sz="1200">
                <a:latin typeface="Roboto"/>
                <a:ea typeface="Roboto"/>
                <a:cs typeface="Roboto"/>
                <a:sym typeface="Roboto"/>
              </a:rPr>
              <a:t>Password: </a:t>
            </a:r>
            <a:r>
              <a:rPr lang="en" sz="1000">
                <a:latin typeface="Roboto"/>
                <a:ea typeface="Roboto"/>
                <a:cs typeface="Roboto"/>
                <a:sym typeface="Roboto"/>
              </a:rPr>
              <a:t>password</a:t>
            </a:r>
            <a:endParaRPr sz="1000">
              <a:latin typeface="Roboto"/>
              <a:ea typeface="Roboto"/>
              <a:cs typeface="Roboto"/>
              <a:sym typeface="Roboto"/>
            </a:endParaRPr>
          </a:p>
          <a:p>
            <a:pPr indent="0" lvl="0" marL="0" rtl="0" algn="l">
              <a:lnSpc>
                <a:spcPct val="115000"/>
              </a:lnSpc>
              <a:spcBef>
                <a:spcPts val="1200"/>
              </a:spcBef>
              <a:spcAft>
                <a:spcPts val="0"/>
              </a:spcAft>
              <a:buNone/>
            </a:pPr>
            <a:r>
              <a:rPr lang="en" sz="1200">
                <a:latin typeface="Roboto"/>
                <a:ea typeface="Roboto"/>
                <a:cs typeface="Roboto"/>
                <a:sym typeface="Roboto"/>
              </a:rPr>
              <a:t>Scroll to the bottom of the page, and click Create / Reset Database.</a:t>
            </a:r>
            <a:endParaRPr sz="1200">
              <a:latin typeface="Roboto"/>
              <a:ea typeface="Roboto"/>
              <a:cs typeface="Roboto"/>
              <a:sym typeface="Roboto"/>
            </a:endParaRPr>
          </a:p>
          <a:p>
            <a:pPr indent="0" lvl="0" marL="0" rtl="0" algn="l">
              <a:lnSpc>
                <a:spcPct val="115000"/>
              </a:lnSpc>
              <a:spcBef>
                <a:spcPts val="1200"/>
              </a:spcBef>
              <a:spcAft>
                <a:spcPts val="0"/>
              </a:spcAft>
              <a:buNone/>
            </a:pPr>
            <a:r>
              <a:rPr lang="en" sz="1200">
                <a:latin typeface="Roboto"/>
                <a:ea typeface="Roboto"/>
                <a:cs typeface="Roboto"/>
                <a:sym typeface="Roboto"/>
              </a:rPr>
              <a:t>Log in again with the same credentials.</a:t>
            </a:r>
            <a:endParaRPr sz="1200">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51303e428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51303e428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51303e428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1303e428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51303e428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51303e428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51303e428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51303e428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51303e428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51303e428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51303e428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51303e428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1303e428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1303e428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51303e428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1303e428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51303e428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51303e428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g4ff33a29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4ff33a29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5e4dd45e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5e4dd45e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5e4dd45e5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5e4dd45e5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51303e428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51303e428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Explain that one task Repeater is useful for is intercepting requests so that you can can change the values of cookies, then seeing how the web application handles the change (Does it break? Does its behavior change? Does it just ignore or reset the cookie? Etc.)</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Explain that the process of changing the value of a parameter (like a cookie) over a series of requests is called </a:t>
            </a:r>
            <a:r>
              <a:rPr b="1" lang="en" sz="1200">
                <a:solidFill>
                  <a:schemeClr val="dk1"/>
                </a:solidFill>
                <a:latin typeface="Calibri"/>
                <a:ea typeface="Calibri"/>
                <a:cs typeface="Calibri"/>
                <a:sym typeface="Calibri"/>
              </a:rPr>
              <a:t>fuzzing</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Remind students that understanding how an application processes cookies can be key to planning an attack against its authentication mechanisms, etc., so using Repeater to fuzz cookie data in requests is an important skill.</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g51303e428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51303e428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51303e428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51303e428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1303e428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1303e428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6" name="Shape 1206"/>
        <p:cNvGrpSpPr/>
        <p:nvPr/>
      </p:nvGrpSpPr>
      <p:grpSpPr>
        <a:xfrm>
          <a:off x="0" y="0"/>
          <a:ext cx="0" cy="0"/>
          <a:chOff x="0" y="0"/>
          <a:chExt cx="0" cy="0"/>
        </a:xfrm>
      </p:grpSpPr>
      <p:sp>
        <p:nvSpPr>
          <p:cNvPr id="1207" name="Google Shape;1207;g51303e428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51303e428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1303e4285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1303e4285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51303e428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51303e428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51303e428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1303e428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g51303e428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1303e428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g51303e42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1303e42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Google Shape;1050;g51303e42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1303e42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51303e428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1303e428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1303e428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1303e428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51303e428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1303e428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51303e428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51303e428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3.png"/><Relationship Id="rId4" Type="http://schemas.openxmlformats.org/officeDocument/2006/relationships/image" Target="../media/image9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3.png"/><Relationship Id="rId4" Type="http://schemas.openxmlformats.org/officeDocument/2006/relationships/image" Target="../media/image6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9.png"/><Relationship Id="rId4" Type="http://schemas.openxmlformats.org/officeDocument/2006/relationships/image" Target="../media/image9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4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4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3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51.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4.png"/><Relationship Id="rId4" Type="http://schemas.openxmlformats.org/officeDocument/2006/relationships/image" Target="../media/image67.png"/><Relationship Id="rId5" Type="http://schemas.openxmlformats.org/officeDocument/2006/relationships/image" Target="../media/image5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61.png"/><Relationship Id="rId4" Type="http://schemas.openxmlformats.org/officeDocument/2006/relationships/image" Target="../media/image56.png"/><Relationship Id="rId5" Type="http://schemas.openxmlformats.org/officeDocument/2006/relationships/image" Target="../media/image73.png"/><Relationship Id="rId6" Type="http://schemas.openxmlformats.org/officeDocument/2006/relationships/image" Target="../media/image55.png"/><Relationship Id="rId7" Type="http://schemas.openxmlformats.org/officeDocument/2006/relationships/image" Target="../media/image63.png"/><Relationship Id="rId8" Type="http://schemas.openxmlformats.org/officeDocument/2006/relationships/image" Target="../media/image5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62.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74.png"/><Relationship Id="rId7" Type="http://schemas.openxmlformats.org/officeDocument/2006/relationships/image" Target="../media/image80.png"/><Relationship Id="rId8" Type="http://schemas.openxmlformats.org/officeDocument/2006/relationships/image" Target="../media/image7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4.png"/><Relationship Id="rId4" Type="http://schemas.openxmlformats.org/officeDocument/2006/relationships/image" Target="../media/image79.png"/><Relationship Id="rId5" Type="http://schemas.openxmlformats.org/officeDocument/2006/relationships/image" Target="../media/image66.png"/><Relationship Id="rId6" Type="http://schemas.openxmlformats.org/officeDocument/2006/relationships/image" Target="../media/image7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78.png"/><Relationship Id="rId4" Type="http://schemas.openxmlformats.org/officeDocument/2006/relationships/image" Target="../media/image95.png"/><Relationship Id="rId9" Type="http://schemas.openxmlformats.org/officeDocument/2006/relationships/image" Target="../media/image86.png"/><Relationship Id="rId5" Type="http://schemas.openxmlformats.org/officeDocument/2006/relationships/image" Target="../media/image77.png"/><Relationship Id="rId6" Type="http://schemas.openxmlformats.org/officeDocument/2006/relationships/image" Target="../media/image75.png"/><Relationship Id="rId7" Type="http://schemas.openxmlformats.org/officeDocument/2006/relationships/image" Target="../media/image85.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91.png"/><Relationship Id="rId4" Type="http://schemas.openxmlformats.org/officeDocument/2006/relationships/image" Target="../media/image84.png"/><Relationship Id="rId9" Type="http://schemas.openxmlformats.org/officeDocument/2006/relationships/image" Target="../media/image88.png"/><Relationship Id="rId5" Type="http://schemas.openxmlformats.org/officeDocument/2006/relationships/image" Target="../media/image83.png"/><Relationship Id="rId6" Type="http://schemas.openxmlformats.org/officeDocument/2006/relationships/image" Target="../media/image87.png"/><Relationship Id="rId7" Type="http://schemas.openxmlformats.org/officeDocument/2006/relationships/image" Target="../media/image81.png"/><Relationship Id="rId8" Type="http://schemas.openxmlformats.org/officeDocument/2006/relationships/image" Target="../media/image9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9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3">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4">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5">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6">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5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Web Vulnerabilities Day 1</a:t>
            </a:r>
            <a:endParaRPr/>
          </a:p>
        </p:txBody>
      </p:sp>
      <p:sp>
        <p:nvSpPr>
          <p:cNvPr id="1024" name="Google Shape;1024;p53"/>
          <p:cNvSpPr txBox="1"/>
          <p:nvPr>
            <p:ph idx="2" type="title"/>
          </p:nvPr>
        </p:nvSpPr>
        <p:spPr>
          <a:xfrm>
            <a:off x="274350" y="1440025"/>
            <a:ext cx="8595300" cy="1248000"/>
          </a:xfrm>
          <a:prstGeom prst="rect">
            <a:avLst/>
          </a:prstGeom>
        </p:spPr>
        <p:txBody>
          <a:bodyPr anchorCtr="0" anchor="t" bIns="457200" lIns="2880350" spcFirstLastPara="1" rIns="457200" wrap="square" tIns="0">
            <a:noAutofit/>
          </a:bodyPr>
          <a:lstStyle/>
          <a:p>
            <a:pPr indent="0" lvl="0" marL="0" rtl="0" algn="l">
              <a:lnSpc>
                <a:spcPct val="125000"/>
              </a:lnSpc>
              <a:spcBef>
                <a:spcPts val="1800"/>
              </a:spcBef>
              <a:spcAft>
                <a:spcPts val="1200"/>
              </a:spcAft>
              <a:buNone/>
            </a:pPr>
            <a:r>
              <a:rPr lang="en" sz="2400">
                <a:solidFill>
                  <a:srgbClr val="24292E"/>
                </a:solidFill>
              </a:rPr>
              <a:t>Access Web Apps with Burp Suite</a:t>
            </a:r>
            <a:endParaRPr sz="2400">
              <a:solidFill>
                <a:srgbClr val="24292E"/>
              </a:solidFill>
            </a:endParaRPr>
          </a:p>
        </p:txBody>
      </p:sp>
      <p:sp>
        <p:nvSpPr>
          <p:cNvPr id="1025" name="Google Shape;1025;p5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Launching DVWA // </a:t>
            </a:r>
            <a:endParaRPr/>
          </a:p>
          <a:p>
            <a:pPr indent="0" lvl="0" marL="0" rtl="0" algn="ctr">
              <a:spcBef>
                <a:spcPts val="0"/>
              </a:spcBef>
              <a:spcAft>
                <a:spcPts val="0"/>
              </a:spcAft>
              <a:buNone/>
            </a:pPr>
            <a:r>
              <a:rPr lang="en"/>
              <a:t>Configuring Burp Suite</a:t>
            </a:r>
            <a:endParaRPr/>
          </a:p>
        </p:txBody>
      </p:sp>
      <p:sp>
        <p:nvSpPr>
          <p:cNvPr id="1087" name="Google Shape;1087;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Google Shape;1092;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Introduction to Burp Suite</a:t>
            </a:r>
            <a:endParaRPr/>
          </a:p>
        </p:txBody>
      </p:sp>
      <p:sp>
        <p:nvSpPr>
          <p:cNvPr id="1093" name="Google Shape;1093;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Burp Suite is a </a:t>
            </a:r>
            <a:r>
              <a:rPr lang="en"/>
              <a:t>collection of</a:t>
            </a:r>
            <a:r>
              <a:rPr lang="en"/>
              <a:t> tools used to test web applications.</a:t>
            </a:r>
            <a:endParaRPr/>
          </a:p>
        </p:txBody>
      </p:sp>
      <p:sp>
        <p:nvSpPr>
          <p:cNvPr id="1094" name="Google Shape;1094;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5" name="Google Shape;1095;p63"/>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600"/>
              <a:t>Detecting vulnerabilities while testing web </a:t>
            </a:r>
            <a:r>
              <a:rPr lang="en" sz="1600"/>
              <a:t>applications</a:t>
            </a:r>
            <a:r>
              <a:rPr lang="en" sz="1600"/>
              <a:t> involves: </a:t>
            </a:r>
            <a:endParaRPr sz="1600"/>
          </a:p>
          <a:p>
            <a:pPr indent="0" lvl="0" marL="0" rtl="0" algn="l">
              <a:spcBef>
                <a:spcPts val="800"/>
              </a:spcBef>
              <a:spcAft>
                <a:spcPts val="0"/>
              </a:spcAft>
              <a:buNone/>
            </a:pPr>
            <a:r>
              <a:t/>
            </a:r>
            <a:endParaRPr sz="1600"/>
          </a:p>
          <a:p>
            <a:pPr indent="-330200" lvl="0" marL="457200" rtl="0" algn="l">
              <a:lnSpc>
                <a:spcPct val="115000"/>
              </a:lnSpc>
              <a:spcBef>
                <a:spcPts val="800"/>
              </a:spcBef>
              <a:spcAft>
                <a:spcPts val="0"/>
              </a:spcAft>
              <a:buClr>
                <a:srgbClr val="000000"/>
              </a:buClr>
              <a:buSzPts val="1600"/>
              <a:buFont typeface="Roboto"/>
              <a:buChar char="●"/>
            </a:pPr>
            <a:r>
              <a:rPr lang="en" sz="1600"/>
              <a:t>Determining how servers process user-submitted data </a:t>
            </a:r>
            <a:endParaRPr sz="1600"/>
          </a:p>
          <a:p>
            <a:pPr indent="0" lvl="0" marL="457200" rtl="0" algn="l">
              <a:lnSpc>
                <a:spcPct val="115000"/>
              </a:lnSpc>
              <a:spcBef>
                <a:spcPts val="0"/>
              </a:spcBef>
              <a:spcAft>
                <a:spcPts val="0"/>
              </a:spcAft>
              <a:buNone/>
            </a:pPr>
            <a:r>
              <a:rPr lang="en" sz="1600"/>
              <a:t>(to see if you can send a shell command to the server, or if it "cleans" user submissions first)</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300"/>
              </a:spcBef>
              <a:spcAft>
                <a:spcPts val="0"/>
              </a:spcAft>
              <a:buClr>
                <a:srgbClr val="000000"/>
              </a:buClr>
              <a:buSzPts val="1600"/>
              <a:buFont typeface="Roboto"/>
              <a:buChar char="●"/>
            </a:pPr>
            <a:r>
              <a:rPr lang="en" sz="1600"/>
              <a:t>Sending large numbers of requests over and over </a:t>
            </a:r>
            <a:endParaRPr sz="1600"/>
          </a:p>
          <a:p>
            <a:pPr indent="457200" lvl="0" marL="0" rtl="0" algn="l">
              <a:lnSpc>
                <a:spcPct val="115000"/>
              </a:lnSpc>
              <a:spcBef>
                <a:spcPts val="300"/>
              </a:spcBef>
              <a:spcAft>
                <a:spcPts val="0"/>
              </a:spcAft>
              <a:buNone/>
            </a:pPr>
            <a:r>
              <a:rPr lang="en" sz="1600"/>
              <a:t>(to brute-force a login form)</a:t>
            </a:r>
            <a:endParaRPr sz="1600"/>
          </a:p>
          <a:p>
            <a:pPr indent="0" lvl="0" marL="457200" rtl="0" algn="l">
              <a:lnSpc>
                <a:spcPct val="115000"/>
              </a:lnSpc>
              <a:spcBef>
                <a:spcPts val="300"/>
              </a:spcBef>
              <a:spcAft>
                <a:spcPts val="0"/>
              </a:spcAft>
              <a:buNone/>
            </a:pPr>
            <a:r>
              <a:t/>
            </a:r>
            <a:endParaRPr sz="1600"/>
          </a:p>
          <a:p>
            <a:pPr indent="-330200" lvl="0" marL="457200" rtl="0" algn="l">
              <a:lnSpc>
                <a:spcPct val="115000"/>
              </a:lnSpc>
              <a:spcBef>
                <a:spcPts val="300"/>
              </a:spcBef>
              <a:spcAft>
                <a:spcPts val="0"/>
              </a:spcAft>
              <a:buClr>
                <a:srgbClr val="000000"/>
              </a:buClr>
              <a:buSzPts val="1600"/>
              <a:buFont typeface="Roboto"/>
              <a:buChar char="●"/>
            </a:pPr>
            <a:r>
              <a:rPr lang="en" sz="1600"/>
              <a:t>Encoding/Decoding data in URLs </a:t>
            </a:r>
            <a:endParaRPr sz="1600"/>
          </a:p>
          <a:p>
            <a:pPr indent="0" lvl="0" marL="457200" rtl="0" algn="l">
              <a:lnSpc>
                <a:spcPct val="115000"/>
              </a:lnSpc>
              <a:spcBef>
                <a:spcPts val="300"/>
              </a:spcBef>
              <a:spcAft>
                <a:spcPts val="0"/>
              </a:spcAft>
              <a:buNone/>
            </a:pPr>
            <a:r>
              <a:rPr lang="en" sz="1600"/>
              <a:t>(to send a complicated exploit through a URL)</a:t>
            </a:r>
            <a:endParaRPr sz="1600"/>
          </a:p>
          <a:p>
            <a:pPr indent="0" lvl="0" marL="0" rtl="0" algn="l">
              <a:spcBef>
                <a:spcPts val="0"/>
              </a:spcBef>
              <a:spcAft>
                <a:spcPts val="8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Burp Suite Tools</a:t>
            </a:r>
            <a:endParaRPr/>
          </a:p>
        </p:txBody>
      </p:sp>
      <p:sp>
        <p:nvSpPr>
          <p:cNvPr id="1101" name="Google Shape;110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Of the nine tools featured in Burp Suite, we’ll focus on the following four:</a:t>
            </a:r>
            <a:endParaRPr/>
          </a:p>
        </p:txBody>
      </p:sp>
      <p:sp>
        <p:nvSpPr>
          <p:cNvPr id="1102" name="Google Shape;1102;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3" name="Google Shape;1103;p6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Medium"/>
                <a:ea typeface="Roboto Medium"/>
                <a:cs typeface="Roboto Medium"/>
                <a:sym typeface="Roboto Medium"/>
              </a:rPr>
              <a:t>HTTP Proxy</a:t>
            </a:r>
            <a:r>
              <a:rPr lang="en" sz="1800"/>
              <a:t>: Intercepts requests from the browsers</a:t>
            </a:r>
            <a:endParaRPr sz="1800"/>
          </a:p>
        </p:txBody>
      </p:sp>
      <p:sp>
        <p:nvSpPr>
          <p:cNvPr id="1104" name="Google Shape;1104;p6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Medium"/>
                <a:ea typeface="Roboto Medium"/>
                <a:cs typeface="Roboto Medium"/>
                <a:sym typeface="Roboto Medium"/>
              </a:rPr>
              <a:t>Spider</a:t>
            </a:r>
            <a:r>
              <a:rPr lang="en" sz="1800"/>
              <a:t>: Generates maps of the files and folder of a given site.</a:t>
            </a:r>
            <a:endParaRPr sz="1800"/>
          </a:p>
        </p:txBody>
      </p:sp>
      <p:sp>
        <p:nvSpPr>
          <p:cNvPr id="1105" name="Google Shape;1105;p6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Medium"/>
                <a:ea typeface="Roboto Medium"/>
                <a:cs typeface="Roboto Medium"/>
                <a:sym typeface="Roboto Medium"/>
              </a:rPr>
              <a:t>Repeater</a:t>
            </a:r>
            <a:r>
              <a:rPr lang="en" sz="1800"/>
              <a:t>: Edit and re-send a given request, with different parameters each time. </a:t>
            </a:r>
            <a:endParaRPr sz="1800"/>
          </a:p>
        </p:txBody>
      </p:sp>
      <p:sp>
        <p:nvSpPr>
          <p:cNvPr id="1106" name="Google Shape;1106;p6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Medium"/>
                <a:ea typeface="Roboto Medium"/>
                <a:cs typeface="Roboto Medium"/>
                <a:sym typeface="Roboto Medium"/>
              </a:rPr>
              <a:t>Intruder</a:t>
            </a:r>
            <a:r>
              <a:rPr lang="en" sz="1800"/>
              <a:t>: Script resending of requests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6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 </a:t>
            </a:r>
            <a:endParaRPr/>
          </a:p>
        </p:txBody>
      </p:sp>
      <p:sp>
        <p:nvSpPr>
          <p:cNvPr id="1112" name="Google Shape;1112;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3" name="Google Shape;1113;p6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Validating Installs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exercise you will verify and launch your Burp Suite configuration and lab set-up.</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9" name="Google Shape;1119;p66"/>
          <p:cNvSpPr txBox="1"/>
          <p:nvPr/>
        </p:nvSpPr>
        <p:spPr>
          <a:xfrm>
            <a:off x="2561575" y="3474925"/>
            <a:ext cx="3842400" cy="5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Set-Up / Troubleshoot</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5" name="Google Shape;1125;p6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rgbClr val="F1C232"/>
                </a:solidFill>
              </a:rPr>
              <a:t>A Tour of Burp Suite</a:t>
            </a:r>
            <a:endParaRPr>
              <a:solidFill>
                <a:srgbClr val="F1C232"/>
              </a:solidFill>
            </a:endParaRPr>
          </a:p>
        </p:txBody>
      </p:sp>
      <p:sp>
        <p:nvSpPr>
          <p:cNvPr id="1126" name="Google Shape;1126;p67"/>
          <p:cNvSpPr txBox="1"/>
          <p:nvPr/>
        </p:nvSpPr>
        <p:spPr>
          <a:xfrm>
            <a:off x="3042775" y="747150"/>
            <a:ext cx="23931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0000"/>
                </a:solidFill>
                <a:latin typeface="Roboto Mono"/>
                <a:ea typeface="Roboto Mono"/>
                <a:cs typeface="Roboto Mono"/>
                <a:sym typeface="Roboto Mono"/>
              </a:rPr>
              <a:t>Proxy</a:t>
            </a:r>
            <a:endParaRPr>
              <a:solidFill>
                <a:srgbClr val="660000"/>
              </a:solidFill>
              <a:latin typeface="Roboto Mono"/>
              <a:ea typeface="Roboto Mono"/>
              <a:cs typeface="Roboto Mono"/>
              <a:sym typeface="Roboto Mono"/>
            </a:endParaRPr>
          </a:p>
          <a:p>
            <a:pPr indent="0" lvl="0" marL="0" rtl="0" algn="l">
              <a:spcBef>
                <a:spcPts val="0"/>
              </a:spcBef>
              <a:spcAft>
                <a:spcPts val="0"/>
              </a:spcAft>
              <a:buNone/>
            </a:pPr>
            <a:r>
              <a:rPr lang="en">
                <a:solidFill>
                  <a:srgbClr val="660000"/>
                </a:solidFill>
                <a:latin typeface="Roboto Mono"/>
                <a:ea typeface="Roboto Mono"/>
                <a:cs typeface="Roboto Mono"/>
                <a:sym typeface="Roboto Mono"/>
              </a:rPr>
              <a:t>Target and Spider</a:t>
            </a:r>
            <a:endParaRPr>
              <a:solidFill>
                <a:srgbClr val="660000"/>
              </a:solidFill>
              <a:latin typeface="Roboto Mono"/>
              <a:ea typeface="Roboto Mono"/>
              <a:cs typeface="Roboto Mono"/>
              <a:sym typeface="Roboto Mono"/>
            </a:endParaRPr>
          </a:p>
          <a:p>
            <a:pPr indent="0" lvl="0" marL="0" rtl="0" algn="l">
              <a:spcBef>
                <a:spcPts val="0"/>
              </a:spcBef>
              <a:spcAft>
                <a:spcPts val="0"/>
              </a:spcAft>
              <a:buNone/>
            </a:pPr>
            <a:r>
              <a:rPr lang="en">
                <a:solidFill>
                  <a:srgbClr val="660000"/>
                </a:solidFill>
                <a:latin typeface="Roboto Mono"/>
                <a:ea typeface="Roboto Mono"/>
                <a:cs typeface="Roboto Mono"/>
                <a:sym typeface="Roboto Mono"/>
              </a:rPr>
              <a:t>Repeater</a:t>
            </a:r>
            <a:endParaRPr>
              <a:solidFill>
                <a:srgbClr val="660000"/>
              </a:solidFill>
              <a:latin typeface="Roboto Mono"/>
              <a:ea typeface="Roboto Mono"/>
              <a:cs typeface="Roboto Mono"/>
              <a:sym typeface="Roboto Mono"/>
            </a:endParaRPr>
          </a:p>
          <a:p>
            <a:pPr indent="0" lvl="0" marL="0" rtl="0" algn="l">
              <a:spcBef>
                <a:spcPts val="0"/>
              </a:spcBef>
              <a:spcAft>
                <a:spcPts val="0"/>
              </a:spcAft>
              <a:buNone/>
            </a:pPr>
            <a:r>
              <a:rPr lang="en">
                <a:solidFill>
                  <a:srgbClr val="660000"/>
                </a:solidFill>
                <a:latin typeface="Roboto Mono"/>
                <a:ea typeface="Roboto Mono"/>
                <a:cs typeface="Roboto Mono"/>
                <a:sym typeface="Roboto Mono"/>
              </a:rPr>
              <a:t>Intruder</a:t>
            </a:r>
            <a:endParaRPr>
              <a:solidFill>
                <a:srgbClr val="660000"/>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 </a:t>
            </a:r>
            <a:endParaRPr/>
          </a:p>
        </p:txBody>
      </p:sp>
      <p:sp>
        <p:nvSpPr>
          <p:cNvPr id="1132" name="Google Shape;1132;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3" name="Google Shape;1133;p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Site Maps and Spider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exercise you will enumerate the files and folders in DVWA with Burp’s Target and Spider tools.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9" name="Google Shape;1139;p69"/>
          <p:cNvSpPr txBox="1"/>
          <p:nvPr/>
        </p:nvSpPr>
        <p:spPr>
          <a:xfrm>
            <a:off x="2561575" y="3474925"/>
            <a:ext cx="3842400" cy="5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Site Maps and Spider</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Replaying Requests with Repeater</a:t>
            </a:r>
            <a:endParaRPr/>
          </a:p>
        </p:txBody>
      </p:sp>
      <p:sp>
        <p:nvSpPr>
          <p:cNvPr id="1145" name="Google Shape;1145;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9" name="Shape 1149"/>
        <p:cNvGrpSpPr/>
        <p:nvPr/>
      </p:nvGrpSpPr>
      <p:grpSpPr>
        <a:xfrm>
          <a:off x="0" y="0"/>
          <a:ext cx="0" cy="0"/>
          <a:chOff x="0" y="0"/>
          <a:chExt cx="0" cy="0"/>
        </a:xfrm>
      </p:grpSpPr>
      <p:sp>
        <p:nvSpPr>
          <p:cNvPr id="1150" name="Google Shape;1150;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Cookies and Sessions</a:t>
            </a:r>
            <a:endParaRPr/>
          </a:p>
        </p:txBody>
      </p:sp>
      <p:sp>
        <p:nvSpPr>
          <p:cNvPr id="1151" name="Google Shape;1151;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Cookies can be used to modify a wbe applications behavior by changing user preferences, etc. </a:t>
            </a:r>
            <a:endParaRPr/>
          </a:p>
        </p:txBody>
      </p:sp>
      <p:sp>
        <p:nvSpPr>
          <p:cNvPr id="1152" name="Google Shape;1152;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3" name="Google Shape;1153;p7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HTTP is stateless</a:t>
            </a:r>
            <a:r>
              <a:rPr lang="en" sz="1800">
                <a:latin typeface="Roboto Light"/>
                <a:ea typeface="Roboto Light"/>
                <a:cs typeface="Roboto Light"/>
                <a:sym typeface="Roboto Light"/>
              </a:rPr>
              <a:t>: Servers can’t “remember” old requests.</a:t>
            </a:r>
            <a:endParaRPr sz="1800">
              <a:latin typeface="Roboto Light"/>
              <a:ea typeface="Roboto Light"/>
              <a:cs typeface="Roboto Light"/>
              <a:sym typeface="Roboto Light"/>
            </a:endParaRPr>
          </a:p>
        </p:txBody>
      </p:sp>
      <p:sp>
        <p:nvSpPr>
          <p:cNvPr id="1154" name="Google Shape;1154;p7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Cookies and sessions</a:t>
            </a:r>
            <a:r>
              <a:rPr lang="en" sz="1800">
                <a:latin typeface="Roboto Light"/>
                <a:ea typeface="Roboto Light"/>
                <a:cs typeface="Roboto Light"/>
                <a:sym typeface="Roboto Light"/>
              </a:rPr>
              <a:t> allow servers to circumvent this limitation. </a:t>
            </a:r>
            <a:endParaRPr sz="1800">
              <a:latin typeface="Roboto Light"/>
              <a:ea typeface="Roboto Light"/>
              <a:cs typeface="Roboto Light"/>
              <a:sym typeface="Roboto Light"/>
            </a:endParaRPr>
          </a:p>
        </p:txBody>
      </p:sp>
      <p:sp>
        <p:nvSpPr>
          <p:cNvPr id="1155" name="Google Shape;1155;p7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Cookies</a:t>
            </a:r>
            <a:r>
              <a:rPr lang="en" sz="1800">
                <a:latin typeface="Roboto Light"/>
                <a:ea typeface="Roboto Light"/>
                <a:cs typeface="Roboto Light"/>
                <a:sym typeface="Roboto Light"/>
              </a:rPr>
              <a:t> store information about the user’s web application instance in the browser. </a:t>
            </a:r>
            <a:endParaRPr sz="1800">
              <a:latin typeface="Roboto Light"/>
              <a:ea typeface="Roboto Light"/>
              <a:cs typeface="Roboto Light"/>
              <a:sym typeface="Roboto Light"/>
            </a:endParaRPr>
          </a:p>
        </p:txBody>
      </p:sp>
      <p:sp>
        <p:nvSpPr>
          <p:cNvPr id="1156" name="Google Shape;1156;p7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Sessions</a:t>
            </a:r>
            <a:r>
              <a:rPr lang="en" sz="1800">
                <a:latin typeface="Roboto Light"/>
                <a:ea typeface="Roboto Light"/>
                <a:cs typeface="Roboto Light"/>
                <a:sym typeface="Roboto Light"/>
              </a:rPr>
              <a:t> store information about the user’s web application instance on the server. </a:t>
            </a:r>
            <a:endParaRPr sz="1800">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Google Shape;1030;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031" name="Google Shape;1031;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032" name="Google Shape;1032;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3" name="Google Shape;1033;p54"/>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rgbClr val="24292E"/>
              </a:buClr>
              <a:buSzPts val="1800"/>
              <a:buChar char="●"/>
            </a:pPr>
            <a:r>
              <a:rPr lang="en" sz="1800">
                <a:solidFill>
                  <a:srgbClr val="24292E"/>
                </a:solidFill>
              </a:rPr>
              <a:t>Configure Burp Suite and Foxy Proxy.</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Use Burp Repeater to modify and replay requests.</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Use Burp Intruder to script a series of requests. </a:t>
            </a:r>
            <a:endParaRPr sz="1800">
              <a:solidFill>
                <a:srgbClr val="24292E"/>
              </a:solidFill>
            </a:endParaRPr>
          </a:p>
          <a:p>
            <a:pPr indent="0" lvl="0" marL="0" rtl="0" algn="l">
              <a:spcBef>
                <a:spcPts val="500"/>
              </a:spcBef>
              <a:spcAft>
                <a:spcPts val="800"/>
              </a:spcAft>
              <a:buNone/>
            </a:pPr>
            <a:r>
              <a:t/>
            </a:r>
            <a:endParaRPr/>
          </a:p>
        </p:txBody>
      </p:sp>
      <p:sp>
        <p:nvSpPr>
          <p:cNvPr id="1034" name="Google Shape;1034;p54"/>
          <p:cNvSpPr/>
          <p:nvPr/>
        </p:nvSpPr>
        <p:spPr>
          <a:xfrm>
            <a:off x="513375" y="128424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4"/>
          <p:cNvSpPr/>
          <p:nvPr/>
        </p:nvSpPr>
        <p:spPr>
          <a:xfrm>
            <a:off x="513375" y="1723398"/>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513375" y="2097561"/>
            <a:ext cx="230700" cy="226800"/>
          </a:xfrm>
          <a:prstGeom prst="bevel">
            <a:avLst>
              <a:gd fmla="val 12500" name="adj"/>
            </a:avLst>
          </a:prstGeom>
          <a:solidFill>
            <a:srgbClr val="EFEFE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Cookies</a:t>
            </a:r>
            <a:endParaRPr/>
          </a:p>
        </p:txBody>
      </p:sp>
      <p:sp>
        <p:nvSpPr>
          <p:cNvPr id="1162" name="Google Shape;1162;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3" name="Google Shape;1163;p72"/>
          <p:cNvSpPr txBox="1"/>
          <p:nvPr>
            <p:ph idx="3" type="body"/>
          </p:nvPr>
        </p:nvSpPr>
        <p:spPr>
          <a:xfrm>
            <a:off x="175" y="814725"/>
            <a:ext cx="9144000" cy="409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Cookies are set by the server via the Set-Cookie response header. </a:t>
            </a:r>
            <a:endParaRPr sz="1800"/>
          </a:p>
          <a:p>
            <a:pPr indent="0" lvl="0" marL="0" rtl="0" algn="l">
              <a:spcBef>
                <a:spcPts val="800"/>
              </a:spcBef>
              <a:spcAft>
                <a:spcPts val="0"/>
              </a:spcAft>
              <a:buNone/>
            </a:pPr>
            <a:r>
              <a:t/>
            </a:r>
            <a:endParaRPr sz="600"/>
          </a:p>
          <a:p>
            <a:pPr indent="0" lvl="0" marL="0" rtl="0" algn="l">
              <a:spcBef>
                <a:spcPts val="800"/>
              </a:spcBef>
              <a:spcAft>
                <a:spcPts val="0"/>
              </a:spcAft>
              <a:buNone/>
            </a:pPr>
            <a:r>
              <a:rPr lang="en" sz="1800"/>
              <a:t>Cookies are stored in the browser. That means: on the client machine. That means: not the server.</a:t>
            </a:r>
            <a:endParaRPr sz="1800"/>
          </a:p>
          <a:p>
            <a:pPr indent="0" lvl="0" marL="457200" rtl="0" algn="l">
              <a:spcBef>
                <a:spcPts val="800"/>
              </a:spcBef>
              <a:spcAft>
                <a:spcPts val="0"/>
              </a:spcAft>
              <a:buNone/>
            </a:pPr>
            <a:r>
              <a:t/>
            </a:r>
            <a:endParaRPr sz="1800"/>
          </a:p>
          <a:p>
            <a:pPr indent="0" lvl="0" marL="0" rtl="0" algn="l">
              <a:spcBef>
                <a:spcPts val="800"/>
              </a:spcBef>
              <a:spcAft>
                <a:spcPts val="0"/>
              </a:spcAft>
              <a:buNone/>
            </a:pPr>
            <a:r>
              <a:rPr lang="en" sz="1800"/>
              <a:t>Example use cases for cookies: </a:t>
            </a:r>
            <a:endParaRPr sz="1800"/>
          </a:p>
          <a:p>
            <a:pPr indent="-342900" lvl="0" marL="457200" rtl="0" algn="l">
              <a:spcBef>
                <a:spcPts val="800"/>
              </a:spcBef>
              <a:spcAft>
                <a:spcPts val="0"/>
              </a:spcAft>
              <a:buSzPts val="1800"/>
              <a:buChar char="●"/>
            </a:pPr>
            <a:r>
              <a:rPr lang="en" sz="1800"/>
              <a:t>Setting the user’s preferred color scheme, language, or font.</a:t>
            </a:r>
            <a:endParaRPr sz="1800"/>
          </a:p>
          <a:p>
            <a:pPr indent="-342900" lvl="0" marL="457200" rtl="0" algn="l">
              <a:spcBef>
                <a:spcPts val="0"/>
              </a:spcBef>
              <a:spcAft>
                <a:spcPts val="0"/>
              </a:spcAft>
              <a:buSzPts val="1800"/>
              <a:buChar char="●"/>
            </a:pPr>
            <a:r>
              <a:rPr lang="en" sz="1800"/>
              <a:t>Storing the user’s shopping cart items. </a:t>
            </a:r>
            <a:endParaRPr sz="1800"/>
          </a:p>
          <a:p>
            <a:pPr indent="-342900" lvl="0" marL="457200" rtl="0" algn="l">
              <a:spcBef>
                <a:spcPts val="0"/>
              </a:spcBef>
              <a:spcAft>
                <a:spcPts val="0"/>
              </a:spcAft>
              <a:buSzPts val="1800"/>
              <a:buChar char="●"/>
            </a:pPr>
            <a:r>
              <a:rPr lang="en" sz="1800"/>
              <a:t>“Remembering” a user after login.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Sessions</a:t>
            </a:r>
            <a:endParaRPr/>
          </a:p>
        </p:txBody>
      </p:sp>
      <p:sp>
        <p:nvSpPr>
          <p:cNvPr id="1169" name="Google Shape;1169;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0" name="Google Shape;1170;p73"/>
          <p:cNvSpPr txBox="1"/>
          <p:nvPr>
            <p:ph idx="3" type="body"/>
          </p:nvPr>
        </p:nvSpPr>
        <p:spPr>
          <a:xfrm>
            <a:off x="175" y="814725"/>
            <a:ext cx="9144000" cy="409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Sessions are managed by the server.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t>Cookies and sessions solve the same conceptual problem (allowing web applications to persist information across request).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t>As a rule of thumb, sessions are often used for: </a:t>
            </a:r>
            <a:endParaRPr sz="1800"/>
          </a:p>
          <a:p>
            <a:pPr indent="-342900" lvl="0" marL="457200" rtl="0" algn="l">
              <a:spcBef>
                <a:spcPts val="800"/>
              </a:spcBef>
              <a:spcAft>
                <a:spcPts val="0"/>
              </a:spcAft>
              <a:buSzPts val="1800"/>
              <a:buChar char="●"/>
            </a:pPr>
            <a:r>
              <a:rPr lang="en" sz="1800"/>
              <a:t>Persisting more sensitive data</a:t>
            </a:r>
            <a:endParaRPr sz="1800"/>
          </a:p>
          <a:p>
            <a:pPr indent="-342900" lvl="0" marL="457200" rtl="0" algn="l">
              <a:spcBef>
                <a:spcPts val="0"/>
              </a:spcBef>
              <a:spcAft>
                <a:spcPts val="0"/>
              </a:spcAft>
              <a:buSzPts val="1800"/>
              <a:buChar char="●"/>
            </a:pPr>
            <a:r>
              <a:rPr lang="en" sz="1800"/>
              <a:t>Remembering a user’s authentication status. </a:t>
            </a:r>
            <a:endParaRPr sz="1800"/>
          </a:p>
          <a:p>
            <a:pPr indent="-342900" lvl="0" marL="457200" rtl="0" algn="l">
              <a:spcBef>
                <a:spcPts val="0"/>
              </a:spcBef>
              <a:spcAft>
                <a:spcPts val="0"/>
              </a:spcAft>
              <a:buSzPts val="1800"/>
              <a:buChar char="●"/>
            </a:pPr>
            <a:r>
              <a:rPr lang="en" sz="1800"/>
              <a:t>Storing sensitive information required by the application on the server instead of sending it on the network all the way to the client.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Fuzzing with Repeater</a:t>
            </a:r>
            <a:endParaRPr/>
          </a:p>
        </p:txBody>
      </p:sp>
      <p:sp>
        <p:nvSpPr>
          <p:cNvPr id="1176" name="Google Shape;1176;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Pentesting requires testing how a server responds to different kinds of requests to different pages. </a:t>
            </a:r>
            <a:endParaRPr/>
          </a:p>
        </p:txBody>
      </p:sp>
      <p:sp>
        <p:nvSpPr>
          <p:cNvPr id="1177" name="Google Shape;1177;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8" name="Google Shape;1178;p7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Often testers will send the </a:t>
            </a:r>
            <a:r>
              <a:rPr lang="en" sz="1600">
                <a:latin typeface="Roboto Medium"/>
                <a:ea typeface="Roboto Medium"/>
                <a:cs typeface="Roboto Medium"/>
                <a:sym typeface="Roboto Medium"/>
              </a:rPr>
              <a:t>same request repeatedly</a:t>
            </a:r>
            <a:r>
              <a:rPr lang="en" sz="1600"/>
              <a:t>, but change just one or two pieces at a time.</a:t>
            </a:r>
            <a:endParaRPr sz="1600"/>
          </a:p>
        </p:txBody>
      </p:sp>
      <p:sp>
        <p:nvSpPr>
          <p:cNvPr id="1179" name="Google Shape;1179;p7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Fuzzing is the process of changing the value of a parameter over a series of requests. </a:t>
            </a:r>
            <a:endParaRPr sz="1600"/>
          </a:p>
        </p:txBody>
      </p:sp>
      <p:sp>
        <p:nvSpPr>
          <p:cNvPr id="1180" name="Google Shape;1180;p7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Fuzzing is used to identify potential vulnerabilities in targets. </a:t>
            </a:r>
            <a:endParaRPr sz="1600"/>
          </a:p>
        </p:txBody>
      </p:sp>
      <p:sp>
        <p:nvSpPr>
          <p:cNvPr id="1181" name="Google Shape;1181;p7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Repeater and Intruder are common fuzzing tools. </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sp>
        <p:nvSpPr>
          <p:cNvPr id="1186" name="Google Shape;1186;p7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 </a:t>
            </a:r>
            <a:endParaRPr/>
          </a:p>
        </p:txBody>
      </p:sp>
      <p:sp>
        <p:nvSpPr>
          <p:cNvPr id="1187" name="Google Shape;1187;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8" name="Google Shape;1188;p7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Replaying Requests with Repeater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exercise you will use Burp Repeater to resend requests with different parameters and manipulate cookies to change an application’s behavior.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4" name="Google Shape;1194;p76"/>
          <p:cNvSpPr txBox="1"/>
          <p:nvPr/>
        </p:nvSpPr>
        <p:spPr>
          <a:xfrm>
            <a:off x="2141100" y="3474925"/>
            <a:ext cx="4861800" cy="5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Replaying Requests with Repeater</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Burp Intruder</a:t>
            </a:r>
            <a:endParaRPr/>
          </a:p>
        </p:txBody>
      </p:sp>
      <p:sp>
        <p:nvSpPr>
          <p:cNvPr id="1200" name="Google Shape;1200;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Burp Intruder is the tool used to send a large number of requests programmatically. In the following demo, we’ll look at:</a:t>
            </a:r>
            <a:endParaRPr/>
          </a:p>
        </p:txBody>
      </p:sp>
      <p:sp>
        <p:nvSpPr>
          <p:cNvPr id="1201" name="Google Shape;1201;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2" name="Google Shape;1202;p77"/>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Intruder’s </a:t>
            </a:r>
            <a:r>
              <a:rPr lang="en" sz="1800"/>
              <a:t>Target</a:t>
            </a:r>
            <a:r>
              <a:rPr lang="en" sz="1800"/>
              <a:t> Pane</a:t>
            </a:r>
            <a:endParaRPr sz="1800"/>
          </a:p>
        </p:txBody>
      </p:sp>
      <p:sp>
        <p:nvSpPr>
          <p:cNvPr id="1203" name="Google Shape;1203;p77"/>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The Positions Tab</a:t>
            </a:r>
            <a:endParaRPr sz="1800"/>
          </a:p>
        </p:txBody>
      </p:sp>
      <p:sp>
        <p:nvSpPr>
          <p:cNvPr id="1204" name="Google Shape;1204;p77"/>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Payloads</a:t>
            </a:r>
            <a:endParaRPr sz="1800"/>
          </a:p>
        </p:txBody>
      </p:sp>
      <p:sp>
        <p:nvSpPr>
          <p:cNvPr id="1205" name="Google Shape;1205;p77"/>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Analyzing Results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9" name="Shape 1209"/>
        <p:cNvGrpSpPr/>
        <p:nvPr/>
      </p:nvGrpSpPr>
      <p:grpSpPr>
        <a:xfrm>
          <a:off x="0" y="0"/>
          <a:ext cx="0" cy="0"/>
          <a:chOff x="0" y="0"/>
          <a:chExt cx="0" cy="0"/>
        </a:xfrm>
      </p:grpSpPr>
      <p:sp>
        <p:nvSpPr>
          <p:cNvPr id="1210" name="Google Shape;1210;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1" name="Google Shape;1211;p7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7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 </a:t>
            </a:r>
            <a:endParaRPr/>
          </a:p>
        </p:txBody>
      </p:sp>
      <p:sp>
        <p:nvSpPr>
          <p:cNvPr id="1217" name="Google Shape;1217;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8" name="Google Shape;1218;p7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Brute Force </a:t>
            </a:r>
            <a:r>
              <a:rPr lang="en"/>
              <a:t>Intrusion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exercise you will practice scripting request replays with Burp Intruder and launching brute-force attacks against weak login logic.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4" name="Google Shape;1224;p80"/>
          <p:cNvSpPr txBox="1"/>
          <p:nvPr/>
        </p:nvSpPr>
        <p:spPr>
          <a:xfrm>
            <a:off x="2141100" y="3474925"/>
            <a:ext cx="4861800" cy="5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Brute Force Intrusion</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indent="0" lvl="0" marL="0" rtl="0" algn="l">
              <a:spcBef>
                <a:spcPts val="0"/>
              </a:spcBef>
              <a:spcAft>
                <a:spcPts val="0"/>
              </a:spcAft>
              <a:buNone/>
            </a:pPr>
            <a:r>
              <a:t/>
            </a:r>
            <a:endParaRPr/>
          </a:p>
        </p:txBody>
      </p:sp>
      <p:sp>
        <p:nvSpPr>
          <p:cNvPr id="1230" name="Google Shape;1230;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indent="0" lvl="0" marL="0" rtl="0" algn="l">
              <a:spcBef>
                <a:spcPts val="0"/>
              </a:spcBef>
              <a:spcAft>
                <a:spcPts val="0"/>
              </a:spcAft>
              <a:buNone/>
            </a:pPr>
            <a:r>
              <a:t/>
            </a:r>
            <a:endParaRPr/>
          </a:p>
        </p:txBody>
      </p:sp>
      <p:sp>
        <p:nvSpPr>
          <p:cNvPr id="1231" name="Google Shape;1231;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2" name="Google Shape;1232;p81"/>
          <p:cNvSpPr txBox="1"/>
          <p:nvPr>
            <p:ph idx="3" type="body"/>
          </p:nvPr>
        </p:nvSpPr>
        <p:spPr>
          <a:xfrm>
            <a:off x="175" y="1284250"/>
            <a:ext cx="9144000" cy="3622200"/>
          </a:xfrm>
          <a:prstGeom prst="rect">
            <a:avLst/>
          </a:prstGeom>
          <a:ln>
            <a:noFill/>
          </a:ln>
        </p:spPr>
        <p:txBody>
          <a:bodyPr anchorCtr="0" anchor="t" bIns="914400" lIns="457200" spcFirstLastPara="1" rIns="457200" wrap="square" tIns="0">
            <a:noAutofit/>
          </a:bodyPr>
          <a:lstStyle/>
          <a:p>
            <a:pPr indent="-342900" lvl="0" marL="457200" rtl="0" algn="l">
              <a:lnSpc>
                <a:spcPct val="150000"/>
              </a:lnSpc>
              <a:spcBef>
                <a:spcPts val="0"/>
              </a:spcBef>
              <a:spcAft>
                <a:spcPts val="0"/>
              </a:spcAft>
              <a:buClr>
                <a:srgbClr val="24292E"/>
              </a:buClr>
              <a:buSzPts val="1800"/>
              <a:buChar char="●"/>
            </a:pPr>
            <a:r>
              <a:rPr lang="en" sz="1800">
                <a:solidFill>
                  <a:srgbClr val="24292E"/>
                </a:solidFill>
              </a:rPr>
              <a:t>Configure Burp Suite and Foxy Proxy.</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Use Burp Repeater to modify and replay requests.</a:t>
            </a:r>
            <a:endParaRPr sz="1800">
              <a:solidFill>
                <a:srgbClr val="24292E"/>
              </a:solidFill>
            </a:endParaRPr>
          </a:p>
          <a:p>
            <a:pPr indent="-342900" lvl="0" marL="457200" rtl="0" algn="l">
              <a:lnSpc>
                <a:spcPct val="150000"/>
              </a:lnSpc>
              <a:spcBef>
                <a:spcPts val="0"/>
              </a:spcBef>
              <a:spcAft>
                <a:spcPts val="0"/>
              </a:spcAft>
              <a:buClr>
                <a:srgbClr val="24292E"/>
              </a:buClr>
              <a:buSzPts val="1800"/>
              <a:buChar char="●"/>
            </a:pPr>
            <a:r>
              <a:rPr lang="en" sz="1800">
                <a:solidFill>
                  <a:srgbClr val="24292E"/>
                </a:solidFill>
              </a:rPr>
              <a:t>Use Burp Intruder to script a series of requests. </a:t>
            </a:r>
            <a:endParaRPr sz="1800">
              <a:solidFill>
                <a:srgbClr val="24292E"/>
              </a:solidFill>
            </a:endParaRPr>
          </a:p>
          <a:p>
            <a:pPr indent="0" lvl="0" marL="0" rtl="0" algn="l">
              <a:spcBef>
                <a:spcPts val="500"/>
              </a:spcBef>
              <a:spcAft>
                <a:spcPts val="800"/>
              </a:spcAft>
              <a:buNone/>
            </a:pPr>
            <a:r>
              <a:t/>
            </a:r>
            <a:endParaRPr/>
          </a:p>
        </p:txBody>
      </p:sp>
      <p:sp>
        <p:nvSpPr>
          <p:cNvPr id="1233" name="Google Shape;1233;p81"/>
          <p:cNvSpPr/>
          <p:nvPr/>
        </p:nvSpPr>
        <p:spPr>
          <a:xfrm>
            <a:off x="513375" y="128424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1"/>
          <p:cNvSpPr/>
          <p:nvPr/>
        </p:nvSpPr>
        <p:spPr>
          <a:xfrm>
            <a:off x="513375" y="1723398"/>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1"/>
          <p:cNvSpPr/>
          <p:nvPr/>
        </p:nvSpPr>
        <p:spPr>
          <a:xfrm>
            <a:off x="513375" y="2097561"/>
            <a:ext cx="230700" cy="226800"/>
          </a:xfrm>
          <a:prstGeom prst="bevel">
            <a:avLst>
              <a:gd fmla="val 12500" name="adj"/>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Google Shape;1041;p55"/>
          <p:cNvSpPr txBox="1"/>
          <p:nvPr>
            <p:ph type="title"/>
          </p:nvPr>
        </p:nvSpPr>
        <p:spPr>
          <a:xfrm>
            <a:off x="274325" y="2088475"/>
            <a:ext cx="8595300" cy="19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OWASP</a:t>
            </a:r>
            <a:endParaRPr/>
          </a:p>
          <a:p>
            <a:pPr indent="0" lvl="0" marL="0" rtl="0" algn="ctr">
              <a:spcBef>
                <a:spcPts val="0"/>
              </a:spcBef>
              <a:spcAft>
                <a:spcPts val="0"/>
              </a:spcAft>
              <a:buNone/>
            </a:pPr>
            <a:r>
              <a:rPr lang="en" sz="3200"/>
              <a:t>[The Open Web Application Security Project]</a:t>
            </a:r>
            <a:endParaRPr sz="3200"/>
          </a:p>
        </p:txBody>
      </p:sp>
      <p:sp>
        <p:nvSpPr>
          <p:cNvPr id="1042" name="Google Shape;1042;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56"/>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OWASP Top 10 is an annual list of the year’s most significant vulnerabilities. </a:t>
            </a:r>
            <a:endParaRPr/>
          </a:p>
        </p:txBody>
      </p:sp>
      <p:sp>
        <p:nvSpPr>
          <p:cNvPr id="1048" name="Google Shape;1048;p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OWASP Top 10</a:t>
            </a:r>
            <a:endParaRPr/>
          </a:p>
        </p:txBody>
      </p:sp>
      <p:sp>
        <p:nvSpPr>
          <p:cNvPr id="1054" name="Google Shape;1054;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5" name="Google Shape;1055;p57"/>
          <p:cNvSpPr txBox="1"/>
          <p:nvPr>
            <p:ph idx="3" type="body"/>
          </p:nvPr>
        </p:nvSpPr>
        <p:spPr>
          <a:xfrm>
            <a:off x="175" y="869575"/>
            <a:ext cx="9144000" cy="4036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2000">
                <a:solidFill>
                  <a:srgbClr val="990000"/>
                </a:solidFill>
              </a:rPr>
              <a:t>Injection</a:t>
            </a:r>
            <a:r>
              <a:rPr lang="en" sz="2000"/>
              <a:t>:  Users "trick" an application into executing commands/code</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None/>
            </a:pPr>
            <a:r>
              <a:rPr b="1" lang="en" sz="2000">
                <a:solidFill>
                  <a:srgbClr val="BF9000"/>
                </a:solidFill>
              </a:rPr>
              <a:t>Broken Authentication</a:t>
            </a:r>
            <a:r>
              <a:rPr lang="en" sz="2000"/>
              <a:t>: A user's identity is compromised</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rPr b="1" lang="en" sz="2000">
                <a:solidFill>
                  <a:srgbClr val="0B5394"/>
                </a:solidFill>
              </a:rPr>
              <a:t>Sensitive Data Exposure</a:t>
            </a:r>
            <a:r>
              <a:rPr lang="en" sz="2000"/>
              <a:t>:</a:t>
            </a:r>
            <a:r>
              <a:rPr lang="en" sz="2000"/>
              <a:t> A user's data is improperly secure (e.g., weak or no encryption is used; etc.)</a:t>
            </a:r>
            <a:endParaRPr sz="2000"/>
          </a:p>
          <a:p>
            <a:pPr indent="0" lvl="0" marL="0" rtl="0" algn="l">
              <a:spcBef>
                <a:spcPts val="800"/>
              </a:spcBef>
              <a:spcAft>
                <a:spcPts val="0"/>
              </a:spcAft>
              <a:buNone/>
            </a:pPr>
            <a:r>
              <a:t/>
            </a:r>
            <a:endParaRPr sz="2000"/>
          </a:p>
          <a:p>
            <a:pPr indent="0" lvl="0" marL="0" rtl="0" algn="l">
              <a:lnSpc>
                <a:spcPct val="115000"/>
              </a:lnSpc>
              <a:spcBef>
                <a:spcPts val="800"/>
              </a:spcBef>
              <a:spcAft>
                <a:spcPts val="0"/>
              </a:spcAft>
              <a:buNone/>
            </a:pPr>
            <a:r>
              <a:rPr b="1" lang="en" sz="2000">
                <a:solidFill>
                  <a:srgbClr val="274E13"/>
                </a:solidFill>
              </a:rPr>
              <a:t>XML External Entities</a:t>
            </a:r>
            <a:r>
              <a:rPr lang="en" sz="2000"/>
              <a:t>: A user is able to upload a malicious XML file</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Clr>
                <a:schemeClr val="dk1"/>
              </a:buClr>
              <a:buSzPts val="1100"/>
              <a:buFont typeface="Arial"/>
              <a:buNone/>
            </a:pPr>
            <a:r>
              <a:rPr b="1" lang="en" sz="2000">
                <a:solidFill>
                  <a:srgbClr val="741B47"/>
                </a:solidFill>
              </a:rPr>
              <a:t>Broken Access Control</a:t>
            </a:r>
            <a:r>
              <a:rPr lang="en" sz="2000"/>
              <a:t>: A user is able to access unauthorized resources</a:t>
            </a:r>
            <a:endParaRPr sz="2000"/>
          </a:p>
          <a:p>
            <a:pPr indent="0" lvl="0" marL="0" rtl="0" algn="l">
              <a:spcBef>
                <a:spcPts val="0"/>
              </a:spcBef>
              <a:spcAft>
                <a:spcPts val="800"/>
              </a:spcAft>
              <a:buNone/>
            </a:pPr>
            <a:r>
              <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OWASP Top 10</a:t>
            </a:r>
            <a:endParaRPr>
              <a:solidFill>
                <a:schemeClr val="dk1"/>
              </a:solidFill>
            </a:endParaRPr>
          </a:p>
          <a:p>
            <a:pPr indent="0" lvl="0" marL="0" rtl="0" algn="l">
              <a:spcBef>
                <a:spcPts val="0"/>
              </a:spcBef>
              <a:spcAft>
                <a:spcPts val="0"/>
              </a:spcAft>
              <a:buNone/>
            </a:pPr>
            <a:r>
              <a:t/>
            </a:r>
            <a:endParaRPr/>
          </a:p>
        </p:txBody>
      </p:sp>
      <p:sp>
        <p:nvSpPr>
          <p:cNvPr id="1061" name="Google Shape;1061;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2" name="Google Shape;1062;p58"/>
          <p:cNvSpPr txBox="1"/>
          <p:nvPr>
            <p:ph idx="3" type="body"/>
          </p:nvPr>
        </p:nvSpPr>
        <p:spPr>
          <a:xfrm>
            <a:off x="175" y="684575"/>
            <a:ext cx="9398700" cy="4221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800">
                <a:solidFill>
                  <a:srgbClr val="0C343D"/>
                </a:solidFill>
              </a:rPr>
              <a:t>Security Misconfigurations:</a:t>
            </a:r>
            <a:r>
              <a:rPr b="1" lang="en" sz="1800">
                <a:solidFill>
                  <a:srgbClr val="00B0F0"/>
                </a:solidFill>
              </a:rPr>
              <a:t> </a:t>
            </a:r>
            <a:r>
              <a:rPr lang="en" sz="1800">
                <a:solidFill>
                  <a:schemeClr val="dk1"/>
                </a:solidFill>
              </a:rPr>
              <a:t>Use of weak or default passwords; default scripts; error messages; etc.</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b="1" lang="en" sz="1800">
                <a:solidFill>
                  <a:srgbClr val="4C1130"/>
                </a:solidFill>
              </a:rPr>
              <a:t>Cross-Site Scripting (XSS): </a:t>
            </a:r>
            <a:r>
              <a:rPr lang="en" sz="1800">
                <a:solidFill>
                  <a:schemeClr val="dk1"/>
                </a:solidFill>
              </a:rPr>
              <a:t>A user is able to insert malicious JavaScript into a web page.</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b="1" lang="en" sz="1800">
                <a:solidFill>
                  <a:srgbClr val="7F6000"/>
                </a:solidFill>
              </a:rPr>
              <a:t>Insecure Deserialization</a:t>
            </a:r>
            <a:r>
              <a:rPr lang="en" sz="1800">
                <a:solidFill>
                  <a:srgbClr val="7F6000"/>
                </a:solidFill>
              </a:rPr>
              <a:t>:</a:t>
            </a:r>
            <a:r>
              <a:rPr lang="en" sz="1800">
                <a:solidFill>
                  <a:srgbClr val="00B0F0"/>
                </a:solidFill>
              </a:rPr>
              <a:t> </a:t>
            </a:r>
            <a:r>
              <a:rPr lang="en" sz="1800">
                <a:solidFill>
                  <a:schemeClr val="dk1"/>
                </a:solidFill>
              </a:rPr>
              <a:t>Exploitation of the process by which an application converts a byte stream into an object within the application runtime.</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b="1" lang="en" sz="1800">
                <a:solidFill>
                  <a:srgbClr val="783F04"/>
                </a:solidFill>
              </a:rPr>
              <a:t>Components with Known Vulnerabilities: </a:t>
            </a:r>
            <a:r>
              <a:rPr lang="en" sz="1800">
                <a:solidFill>
                  <a:schemeClr val="dk1"/>
                </a:solidFill>
              </a:rPr>
              <a:t>Using insecure libraries, components, etc.</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b="1" lang="en" sz="1800">
                <a:solidFill>
                  <a:srgbClr val="073763"/>
                </a:solidFill>
              </a:rPr>
              <a:t>Insufficient Logging/Monitoring</a:t>
            </a:r>
            <a:r>
              <a:rPr lang="en" sz="1800">
                <a:solidFill>
                  <a:srgbClr val="073763"/>
                </a:solidFill>
              </a:rPr>
              <a:t>:</a:t>
            </a:r>
            <a:r>
              <a:rPr lang="en" sz="1800">
                <a:solidFill>
                  <a:srgbClr val="00B0F0"/>
                </a:solidFill>
              </a:rPr>
              <a:t> </a:t>
            </a:r>
            <a:r>
              <a:rPr lang="en" sz="1800">
                <a:solidFill>
                  <a:schemeClr val="dk1"/>
                </a:solidFill>
              </a:rPr>
              <a:t>Failure to keep adequate logs makes it difficult to detect a breach after it's occurred.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3000">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59"/>
          <p:cNvSpPr txBox="1"/>
          <p:nvPr>
            <p:ph type="title"/>
          </p:nvPr>
        </p:nvSpPr>
        <p:spPr>
          <a:xfrm>
            <a:off x="2523075" y="1356300"/>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DVWA (Damn Vulnerable Web Application)</a:t>
            </a:r>
            <a:r>
              <a:rPr lang="en" sz="3000">
                <a:solidFill>
                  <a:schemeClr val="dk1"/>
                </a:solidFill>
                <a:latin typeface="Roboto Medium"/>
                <a:ea typeface="Roboto Medium"/>
                <a:cs typeface="Roboto Medium"/>
                <a:sym typeface="Roboto Medium"/>
              </a:rPr>
              <a:t> is an intentionally vulnerable web application, specifically designed to facilitate the study of OWASP Top 10. </a:t>
            </a:r>
            <a:endParaRPr sz="30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a:p>
        </p:txBody>
      </p:sp>
      <p:sp>
        <p:nvSpPr>
          <p:cNvPr id="1068" name="Google Shape;1068;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6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 </a:t>
            </a:r>
            <a:endParaRPr/>
          </a:p>
        </p:txBody>
      </p:sp>
      <p:sp>
        <p:nvSpPr>
          <p:cNvPr id="1074" name="Google Shape;1074;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5" name="Google Shape;1075;p6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Getting Familiar with OWASP</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Light"/>
                <a:ea typeface="Roboto Light"/>
                <a:cs typeface="Roboto Light"/>
                <a:sym typeface="Roboto Light"/>
              </a:rPr>
              <a:t>In this exercise you will research the categories of vulnerabilities featured in the OWASP Top 10. </a:t>
            </a:r>
            <a:endParaRPr sz="1800">
              <a:latin typeface="Roboto Light"/>
              <a:ea typeface="Roboto Light"/>
              <a:cs typeface="Roboto Light"/>
              <a:sym typeface="Robot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Instructions sent via Slack.</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1" name="Google Shape;1081;p61"/>
          <p:cNvSpPr txBox="1"/>
          <p:nvPr/>
        </p:nvSpPr>
        <p:spPr>
          <a:xfrm>
            <a:off x="2561575" y="3474925"/>
            <a:ext cx="3842400" cy="5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OWASP</a:t>
            </a:r>
            <a:endParaRPr sz="1800">
              <a:solidFill>
                <a:srgbClr val="990000"/>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